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sldIdLst>
    <p:sldId id="257" r:id="rId3"/>
    <p:sldId id="274" r:id="rId4"/>
    <p:sldId id="275" r:id="rId5"/>
    <p:sldId id="283" r:id="rId6"/>
    <p:sldId id="261" r:id="rId7"/>
    <p:sldId id="279" r:id="rId8"/>
    <p:sldId id="262" r:id="rId9"/>
    <p:sldId id="281" r:id="rId10"/>
    <p:sldId id="282" r:id="rId11"/>
    <p:sldId id="277" r:id="rId12"/>
    <p:sldId id="285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05B11-9986-F040-9C20-2D9AF4C7BE67}" v="17" dt="2022-01-02T15:13:05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19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67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5641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37B6-A43D-EA47-9F3F-E60C6642F8D2}" type="datetimeFigureOut">
              <a:rPr kumimoji="1" lang="ko-Kore-KR" altLang="en-US" smtClean="0"/>
              <a:t>2022. 1. 3.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A878-7EBC-2E42-A824-62C83D9372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89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75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UWsR9lpkN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9506-9EB3-1147-8806-F4FEE97D8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976B76-57E6-744E-80BD-56E31CBB4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https://youtu.be/LUWsR9lpkNA</a:t>
            </a:r>
            <a:r>
              <a:rPr kumimoji="1" lang="en" altLang="ko-KR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042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25ECD-0416-AB4D-9A93-8E1FDFD01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2" t="4214" r="996" b="964"/>
          <a:stretch/>
        </p:blipFill>
        <p:spPr>
          <a:xfrm>
            <a:off x="798443" y="1399387"/>
            <a:ext cx="10595114" cy="49298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E58BC7-ADF4-EA4E-AEAC-5B9B3B4E63EB}"/>
              </a:ext>
            </a:extLst>
          </p:cNvPr>
          <p:cNvSpPr/>
          <p:nvPr/>
        </p:nvSpPr>
        <p:spPr>
          <a:xfrm>
            <a:off x="8962487" y="6527142"/>
            <a:ext cx="29338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00" dirty="0"/>
              <a:t>LMS vs XMSS: Comparison on ARM Cortex-M4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9773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58BC7-ADF4-EA4E-AEAC-5B9B3B4E63EB}"/>
              </a:ext>
            </a:extLst>
          </p:cNvPr>
          <p:cNvSpPr/>
          <p:nvPr/>
        </p:nvSpPr>
        <p:spPr>
          <a:xfrm>
            <a:off x="7989721" y="6527142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00" dirty="0"/>
              <a:t>https://</a:t>
            </a:r>
            <a:r>
              <a:rPr lang="en" altLang="ko-Kore-KR" sz="1000" dirty="0" err="1"/>
              <a:t>github.com</a:t>
            </a:r>
            <a:r>
              <a:rPr lang="en" altLang="ko-Kore-KR" sz="1000" dirty="0"/>
              <a:t>/XMSS/</a:t>
            </a:r>
            <a:r>
              <a:rPr lang="en" altLang="ko-Kore-KR" sz="1000" dirty="0" err="1"/>
              <a:t>xmss</a:t>
            </a:r>
            <a:r>
              <a:rPr lang="en" altLang="ko-Kore-KR" sz="1000" dirty="0"/>
              <a:t>-reference/blob/master/test/</a:t>
            </a:r>
            <a:r>
              <a:rPr lang="en" altLang="ko-Kore-KR" sz="1000" dirty="0" err="1"/>
              <a:t>xmss.c</a:t>
            </a:r>
            <a:endParaRPr lang="ko-Kore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E9C02-4F98-0C48-A06C-2F902440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0" y="1037392"/>
            <a:ext cx="3287618" cy="5612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7DFF0-B235-3E4D-8281-0CDE0BD7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28" y="1120596"/>
            <a:ext cx="3429512" cy="5489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498276-5A17-2449-A1E0-C6F51318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868" y="1120596"/>
            <a:ext cx="2904563" cy="1736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3589D-6702-1547-AFED-F3E785113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868" y="3088439"/>
            <a:ext cx="2957441" cy="1736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8BCB8E-96CE-254C-A621-CC00DFE1F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919" y="4940480"/>
            <a:ext cx="2888314" cy="1592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18F578-6566-C44F-8D6C-2C1CB728D5BA}"/>
              </a:ext>
            </a:extLst>
          </p:cNvPr>
          <p:cNvSpPr/>
          <p:nvPr/>
        </p:nvSpPr>
        <p:spPr>
          <a:xfrm>
            <a:off x="411920" y="4338536"/>
            <a:ext cx="1922718" cy="204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89E23E-A1FE-BF4D-B1BF-EAE8D3AF0648}"/>
              </a:ext>
            </a:extLst>
          </p:cNvPr>
          <p:cNvSpPr/>
          <p:nvPr/>
        </p:nvSpPr>
        <p:spPr>
          <a:xfrm>
            <a:off x="243307" y="3544244"/>
            <a:ext cx="1922718" cy="204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E28380-4D5E-4E44-8B64-C34DB25FE936}"/>
              </a:ext>
            </a:extLst>
          </p:cNvPr>
          <p:cNvSpPr/>
          <p:nvPr/>
        </p:nvSpPr>
        <p:spPr>
          <a:xfrm>
            <a:off x="227070" y="3245862"/>
            <a:ext cx="1922718" cy="204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C2D930-2F63-264D-B687-EB81DC10A0D9}"/>
              </a:ext>
            </a:extLst>
          </p:cNvPr>
          <p:cNvSpPr/>
          <p:nvPr/>
        </p:nvSpPr>
        <p:spPr>
          <a:xfrm>
            <a:off x="657671" y="5820608"/>
            <a:ext cx="1922718" cy="136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21AB36-8ED5-B14D-927B-991F02252C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083"/>
          <a:stretch/>
        </p:blipFill>
        <p:spPr>
          <a:xfrm>
            <a:off x="6214819" y="1643829"/>
            <a:ext cx="2410323" cy="4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3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𝑋𝑀𝑆𝑆</m:t>
                    </m:r>
                  </m:oMath>
                </a14:m>
                <a:r>
                  <a:rPr kumimoji="1" lang="en-US" altLang="ko-Kore-KR" dirty="0"/>
                  <a:t>(</a:t>
                </a:r>
                <a:r>
                  <a:rPr kumimoji="1" lang="en-US" altLang="ko-Kore-KR" dirty="0" err="1"/>
                  <a:t>eXtended</a:t>
                </a:r>
                <a:r>
                  <a:rPr kumimoji="1" lang="en-US" altLang="ko-Kore-KR" dirty="0"/>
                  <a:t> Merkle Signature Scheme)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8" t="-655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2000" dirty="0"/>
                  <a:t>최신 </a:t>
                </a:r>
                <a:r>
                  <a:rPr kumimoji="1" lang="en-US" altLang="ko-KR" sz="2000" dirty="0"/>
                  <a:t>Stateful </a:t>
                </a:r>
                <a:r>
                  <a:rPr kumimoji="1" lang="ko-KR" altLang="en-US" sz="2000" dirty="0"/>
                  <a:t>해시 기반 서명 체계</a:t>
                </a:r>
                <a:endParaRPr kumimoji="1" lang="en-US" altLang="ko-KR" sz="2000" dirty="0"/>
              </a:p>
              <a:p>
                <a:pPr lvl="1"/>
                <a:r>
                  <a:rPr kumimoji="1" lang="en-US" altLang="ko-KR" sz="1600" dirty="0"/>
                  <a:t>Stateful</a:t>
                </a:r>
                <a:r>
                  <a:rPr kumimoji="1" lang="ko-KR" altLang="en-US" sz="1600" dirty="0"/>
                  <a:t> 방식</a:t>
                </a:r>
                <a:r>
                  <a:rPr kumimoji="1" lang="en-US" altLang="ko-KR" sz="1600" dirty="0"/>
                  <a:t>?</a:t>
                </a:r>
              </a:p>
              <a:p>
                <a:pPr lvl="2"/>
                <a:r>
                  <a:rPr kumimoji="1" lang="ko-KR" altLang="en-US" sz="1400" dirty="0"/>
                  <a:t>서명을 하기 위해 비밀키 업데이트 </a:t>
                </a:r>
                <a:endParaRPr kumimoji="1" lang="en-US" altLang="ko-KR" sz="1400" dirty="0"/>
              </a:p>
              <a:p>
                <a:pPr lvl="2"/>
                <a:r>
                  <a:rPr kumimoji="1" lang="ko-KR" altLang="en-US" sz="1400" dirty="0"/>
                  <a:t>서명에 사용된 일회용 키의 상태를 저장하고 </a:t>
                </a:r>
                <a:r>
                  <a:rPr kumimoji="1" lang="ko-KR" altLang="en-US" sz="1400" b="1" dirty="0">
                    <a:solidFill>
                      <a:srgbClr val="FF0000"/>
                    </a:solidFill>
                  </a:rPr>
                  <a:t>절대 재사용되지 않게 관리</a:t>
                </a:r>
                <a:endParaRPr kumimoji="1" lang="en-US" altLang="ko-KR" sz="1400" b="1" dirty="0">
                  <a:solidFill>
                    <a:srgbClr val="FF0000"/>
                  </a:solidFill>
                </a:endParaRPr>
              </a:p>
              <a:p>
                <a:pPr lvl="2"/>
                <a:endParaRPr kumimoji="1" lang="en-US" altLang="ko-KR" sz="1400" b="1" dirty="0">
                  <a:solidFill>
                    <a:srgbClr val="FF0000"/>
                  </a:solidFill>
                </a:endParaRPr>
              </a:p>
              <a:p>
                <a:r>
                  <a:rPr kumimoji="1" lang="en-US" altLang="ko-Kore-KR" sz="2000" dirty="0"/>
                  <a:t>XMSS</a:t>
                </a:r>
                <a:r>
                  <a:rPr kumimoji="1" lang="ko-KR" altLang="en-US" sz="2000" dirty="0"/>
                  <a:t> 트리라고 불리는 </a:t>
                </a:r>
                <a:r>
                  <a:rPr kumimoji="1" lang="ko-KR" altLang="en-US" sz="2000" b="1" dirty="0">
                    <a:solidFill>
                      <a:schemeClr val="accent1"/>
                    </a:solidFill>
                  </a:rPr>
                  <a:t>변형된 </a:t>
                </a:r>
                <a:r>
                  <a:rPr kumimoji="1" lang="ko-KR" altLang="en-US" sz="2000" b="1" dirty="0" err="1">
                    <a:solidFill>
                      <a:schemeClr val="accent1"/>
                    </a:solidFill>
                  </a:rPr>
                  <a:t>머클</a:t>
                </a:r>
                <a:r>
                  <a:rPr kumimoji="1" lang="ko-KR" altLang="en-US" sz="2000" b="1" dirty="0">
                    <a:solidFill>
                      <a:schemeClr val="accent1"/>
                    </a:solidFill>
                  </a:rPr>
                  <a:t> 트리 구조 </a:t>
                </a:r>
                <a:r>
                  <a:rPr kumimoji="1" lang="ko-KR" altLang="en-US" sz="2000" dirty="0"/>
                  <a:t>사용</a:t>
                </a:r>
                <a:endParaRPr kumimoji="1" lang="en-US" altLang="ko-KR" sz="2000" dirty="0"/>
              </a:p>
              <a:p>
                <a:pPr lvl="1"/>
                <a:r>
                  <a:rPr kumimoji="1" lang="ko-KR" altLang="en-US" sz="1600" dirty="0"/>
                  <a:t>단일 트리 형태</a:t>
                </a:r>
                <a:endParaRPr kumimoji="1"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𝑋𝑀𝑆𝑆</m:t>
                    </m:r>
                  </m:oMath>
                </a14:m>
                <a:r>
                  <a:rPr kumimoji="1" lang="ko-KR" altLang="en-US" sz="1600" dirty="0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𝑋𝑀𝑆𝑆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</m:oMath>
                </a14:m>
                <a:r>
                  <a:rPr kumimoji="1" lang="ko-KR" altLang="en-US" sz="1600" dirty="0"/>
                  <a:t> 모두 </a:t>
                </a:r>
                <a:r>
                  <a:rPr kumimoji="1" lang="en-US" altLang="ko-KR" sz="1600" dirty="0"/>
                  <a:t>WOTS+</a:t>
                </a:r>
                <a:r>
                  <a:rPr kumimoji="1" lang="ko-KR" altLang="en-US" sz="1600" dirty="0"/>
                  <a:t> 기반</a:t>
                </a:r>
                <a:endParaRPr kumimoji="1" lang="en-US" altLang="ko-KR" sz="1600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400" i="1" dirty="0" smtClean="0">
                        <a:latin typeface="Cambria Math" panose="02040503050406030204" pitchFamily="18" charset="0"/>
                      </a:rPr>
                      <m:t>𝑋𝑀𝑆𝑆</m:t>
                    </m:r>
                  </m:oMath>
                </a14:m>
                <a:r>
                  <a:rPr kumimoji="1" lang="ko-KR" altLang="en-US" sz="1400" dirty="0"/>
                  <a:t>의 멀티 트리를 변형한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𝑋𝑀𝑆𝑆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</m:oMath>
                </a14:m>
                <a:r>
                  <a:rPr kumimoji="1" lang="ko-KR" altLang="en-US" sz="1400" dirty="0"/>
                  <a:t> 는 </a:t>
                </a:r>
                <a:r>
                  <a:rPr kumimoji="1" lang="en-US" altLang="ko-KR" sz="1400" dirty="0"/>
                  <a:t>SPHINCS</a:t>
                </a:r>
                <a:r>
                  <a:rPr kumimoji="1" lang="ko-KR" altLang="en-US" sz="1400" dirty="0"/>
                  <a:t>에서 사용됨</a:t>
                </a:r>
                <a:endParaRPr kumimoji="1" lang="en-US" altLang="ko-KR" sz="1400" dirty="0"/>
              </a:p>
              <a:p>
                <a:pPr lvl="2"/>
                <a:endParaRPr kumimoji="1" lang="en-US" altLang="ko-KR" sz="1800" dirty="0"/>
              </a:p>
              <a:p>
                <a:r>
                  <a:rPr kumimoji="1" lang="ko-KR" altLang="en-US" sz="2000" dirty="0"/>
                  <a:t>서명을 생성할 때마다 비밀키 업데이트를 수행 → 일회용 서명 기법을 </a:t>
                </a:r>
                <a:r>
                  <a:rPr kumimoji="1" lang="ko-KR" altLang="en-US" sz="2000" dirty="0" err="1"/>
                  <a:t>여러번</a:t>
                </a:r>
                <a:r>
                  <a:rPr kumimoji="1" lang="ko-KR" altLang="en-US" sz="2000" dirty="0"/>
                  <a:t> 사용 가능</a:t>
                </a:r>
                <a:r>
                  <a:rPr kumimoji="1" lang="en-US" altLang="ko-KR" sz="1400" dirty="0"/>
                  <a:t> </a:t>
                </a:r>
                <a:r>
                  <a:rPr kumimoji="1" lang="ko-KR" altLang="en-US" sz="1400" dirty="0"/>
                  <a:t> </a:t>
                </a:r>
                <a:endParaRPr kumimoji="1" lang="en-US" altLang="ko-KR" sz="1400" dirty="0"/>
              </a:p>
              <a:p>
                <a:pPr lvl="1"/>
                <a:r>
                  <a:rPr kumimoji="1" lang="ko-KR" altLang="en-US" sz="1600" b="1" dirty="0">
                    <a:solidFill>
                      <a:schemeClr val="accent1"/>
                    </a:solidFill>
                  </a:rPr>
                  <a:t>사용되는 일회용 서명 기법 </a:t>
                </a:r>
                <a:r>
                  <a:rPr kumimoji="1" lang="en-US" altLang="ko-KR" sz="1600" b="1" dirty="0">
                    <a:solidFill>
                      <a:schemeClr val="accent1"/>
                    </a:solidFill>
                  </a:rPr>
                  <a:t>:</a:t>
                </a:r>
                <a:r>
                  <a:rPr kumimoji="1" lang="ko-KR" altLang="en-US" sz="16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" altLang="ko-KR" sz="1600" b="1" dirty="0" err="1">
                    <a:solidFill>
                      <a:schemeClr val="accent1"/>
                    </a:solidFill>
                  </a:rPr>
                  <a:t>Winternitz</a:t>
                </a:r>
                <a:r>
                  <a:rPr kumimoji="1" lang="en" altLang="ko-KR" sz="1600" b="1" dirty="0">
                    <a:solidFill>
                      <a:schemeClr val="accent1"/>
                    </a:solidFill>
                  </a:rPr>
                  <a:t> One-Time Signature Plus (WOTS+)</a:t>
                </a:r>
                <a:r>
                  <a:rPr kumimoji="1" lang="ko-KR" altLang="en-US" sz="1600" b="1" dirty="0">
                    <a:solidFill>
                      <a:schemeClr val="accent1"/>
                    </a:solidFill>
                  </a:rPr>
                  <a:t> </a:t>
                </a:r>
                <a:endParaRPr kumimoji="1" lang="en-US" altLang="ko-KR" sz="1600" b="1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kumimoji="1" lang="en-US" altLang="ko-KR" sz="1400" dirty="0"/>
                  <a:t>One Time Signature(OTS)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200" dirty="0"/>
                  <a:t>키 쌍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개인키</a:t>
                </a:r>
                <a:r>
                  <a:rPr kumimoji="1" lang="en-US" altLang="ko-KR" sz="1200" dirty="0"/>
                  <a:t>,</a:t>
                </a:r>
                <a:r>
                  <a:rPr kumimoji="1" lang="ko-KR" altLang="en-US" sz="1200" dirty="0"/>
                  <a:t> 공개키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을 사용하여 </a:t>
                </a:r>
                <a:r>
                  <a:rPr kumimoji="1" lang="ko-KR" altLang="en-US" sz="1200" b="1" dirty="0"/>
                  <a:t>정확히 하나의 메시지에 안전하게 서명 </a:t>
                </a:r>
                <a:r>
                  <a:rPr kumimoji="1" lang="ko-KR" altLang="en-US" sz="1200" dirty="0"/>
                  <a:t>가능</a:t>
                </a:r>
                <a:endParaRPr kumimoji="1" lang="en-US" altLang="ko-KR" sz="1200" dirty="0"/>
              </a:p>
              <a:p>
                <a:pPr lvl="2"/>
                <a:r>
                  <a:rPr kumimoji="1" lang="en-US" altLang="ko-KR" sz="1400" dirty="0"/>
                  <a:t>Many Time 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Signature(MTS) :</a:t>
                </a:r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키 쌍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개인키</a:t>
                </a:r>
                <a:r>
                  <a:rPr kumimoji="1" lang="en-US" altLang="ko-KR" sz="1200" dirty="0"/>
                  <a:t>,</a:t>
                </a:r>
                <a:r>
                  <a:rPr kumimoji="1" lang="ko-KR" altLang="en-US" sz="1200" dirty="0"/>
                  <a:t> 공개키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을 사용하여 </a:t>
                </a:r>
                <a:r>
                  <a:rPr kumimoji="1" lang="ko-KR" altLang="en-US" sz="1200" b="1" dirty="0"/>
                  <a:t>여러 개의 메시지에 서명 </a:t>
                </a:r>
                <a:r>
                  <a:rPr kumimoji="1" lang="ko-KR" altLang="en-US" sz="1200" dirty="0"/>
                  <a:t>가능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46" t="-1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DB9F19AE-6483-7E48-8A0C-C2B95782737F}"/>
              </a:ext>
            </a:extLst>
          </p:cNvPr>
          <p:cNvGrpSpPr/>
          <p:nvPr/>
        </p:nvGrpSpPr>
        <p:grpSpPr>
          <a:xfrm>
            <a:off x="320919" y="5609604"/>
            <a:ext cx="3629400" cy="1052215"/>
            <a:chOff x="485900" y="5625393"/>
            <a:chExt cx="3629400" cy="10522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A97D06-FA21-3642-A015-5DAB301B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97" y="5729356"/>
              <a:ext cx="399774" cy="3997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778BA3-DC65-DD4E-BB72-4592A0308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6590" y="5625393"/>
              <a:ext cx="767522" cy="76752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0109EE-7088-C74F-9714-6E5ABB61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8431" y="5694034"/>
              <a:ext cx="451334" cy="451334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F315735-4427-9949-BE3F-F8373B64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361662" y="5929243"/>
              <a:ext cx="367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591C710-0CE6-614D-8E9F-88FD7C7E9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698" y="5911582"/>
              <a:ext cx="383554" cy="8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B539E4-46D8-4C41-AAD1-BF951DDC2D55}"/>
                </a:ext>
              </a:extLst>
            </p:cNvPr>
            <p:cNvSpPr txBox="1"/>
            <p:nvPr/>
          </p:nvSpPr>
          <p:spPr>
            <a:xfrm>
              <a:off x="485900" y="6342901"/>
              <a:ext cx="9492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1 </a:t>
              </a:r>
              <a:r>
                <a:rPr kumimoji="1" lang="en-US" altLang="ko-KR" sz="1050" dirty="0"/>
                <a:t>p</a:t>
              </a:r>
              <a:r>
                <a:rPr kumimoji="1" lang="en-US" altLang="ko-Kore-KR" sz="1050" dirty="0"/>
                <a:t>rivate key</a:t>
              </a:r>
              <a:endParaRPr kumimoji="1" lang="ko-Kore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FEBC5E-A7B6-434E-837C-73CD65A4B63D}"/>
                </a:ext>
              </a:extLst>
            </p:cNvPr>
            <p:cNvSpPr txBox="1"/>
            <p:nvPr/>
          </p:nvSpPr>
          <p:spPr>
            <a:xfrm>
              <a:off x="2925551" y="6262110"/>
              <a:ext cx="118974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1 </a:t>
              </a:r>
              <a:r>
                <a:rPr kumimoji="1" lang="en-US" altLang="ko-KR" sz="1050" dirty="0"/>
                <a:t>verification</a:t>
              </a:r>
              <a:r>
                <a:rPr kumimoji="1" lang="en-US" altLang="ko-Kore-KR" sz="1050" dirty="0"/>
                <a:t> key</a:t>
              </a:r>
            </a:p>
            <a:p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=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public key</a:t>
              </a:r>
              <a:endParaRPr kumimoji="1" lang="ko-Kore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F2881-892D-4342-83CF-5174501BDE70}"/>
                </a:ext>
              </a:extLst>
            </p:cNvPr>
            <p:cNvSpPr txBox="1"/>
            <p:nvPr/>
          </p:nvSpPr>
          <p:spPr>
            <a:xfrm>
              <a:off x="1584118" y="6393890"/>
              <a:ext cx="12442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1 digital signature</a:t>
              </a:r>
              <a:endParaRPr kumimoji="1" lang="ko-Kore-KR" altLang="en-US" sz="105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3BCA7CE-0A29-EA47-B344-84FB5385E8F0}"/>
              </a:ext>
            </a:extLst>
          </p:cNvPr>
          <p:cNvGrpSpPr/>
          <p:nvPr/>
        </p:nvGrpSpPr>
        <p:grpSpPr>
          <a:xfrm>
            <a:off x="4551535" y="5423800"/>
            <a:ext cx="7169709" cy="1379082"/>
            <a:chOff x="4612123" y="5337320"/>
            <a:chExt cx="7169709" cy="137908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59E581-EF8C-774B-A0BC-4D056AC5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8903" y="5729356"/>
              <a:ext cx="399774" cy="399774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9DB8DDB-96E9-E842-A67B-D9333E976992}"/>
                </a:ext>
              </a:extLst>
            </p:cNvPr>
            <p:cNvCxnSpPr>
              <a:cxnSpLocks/>
            </p:cNvCxnSpPr>
            <p:nvPr/>
          </p:nvCxnSpPr>
          <p:spPr>
            <a:xfrm>
              <a:off x="5458068" y="5929243"/>
              <a:ext cx="367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FA408B-7586-1A46-8458-2E3287C958B8}"/>
                </a:ext>
              </a:extLst>
            </p:cNvPr>
            <p:cNvSpPr txBox="1"/>
            <p:nvPr/>
          </p:nvSpPr>
          <p:spPr>
            <a:xfrm>
              <a:off x="4612123" y="6342901"/>
              <a:ext cx="9492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1 </a:t>
              </a:r>
              <a:r>
                <a:rPr kumimoji="1" lang="en-US" altLang="ko-KR" sz="1050" dirty="0"/>
                <a:t>p</a:t>
              </a:r>
              <a:r>
                <a:rPr kumimoji="1" lang="en-US" altLang="ko-Kore-KR" sz="1050" dirty="0"/>
                <a:t>rivate key</a:t>
              </a:r>
              <a:endParaRPr kumimoji="1" lang="ko-Kore-KR" altLang="en-US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ABC21-66DE-1248-855D-035196734848}"/>
                </a:ext>
              </a:extLst>
            </p:cNvPr>
            <p:cNvSpPr txBox="1"/>
            <p:nvPr/>
          </p:nvSpPr>
          <p:spPr>
            <a:xfrm>
              <a:off x="5925205" y="5729356"/>
              <a:ext cx="84510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100" dirty="0"/>
                <a:t>Key </a:t>
              </a:r>
            </a:p>
            <a:p>
              <a:r>
                <a:rPr kumimoji="1" lang="en-US" altLang="ko-Kore-KR" sz="1100" dirty="0"/>
                <a:t>Expansion</a:t>
              </a:r>
              <a:endParaRPr kumimoji="1" lang="ko-Kore-KR" altLang="en-US" sz="1100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2CDFB63-45B7-DB48-9353-75471403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770308" y="5929243"/>
              <a:ext cx="367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ADD789C-8ABA-A04F-A6C2-7E585D8F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2446" y="5421795"/>
              <a:ext cx="199887" cy="1998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E3797C-1CB1-DB43-8E96-983240DA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873" y="5773927"/>
              <a:ext cx="199887" cy="19988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CE6A90-D096-554D-B062-81AF293A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872" y="6101720"/>
              <a:ext cx="199887" cy="19988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B8BBCBA-9A56-7D4F-9C5D-E027A3169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871" y="6462488"/>
              <a:ext cx="199887" cy="199887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1D46DB4-6999-DF43-B977-8DB3B7823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820" y="5535233"/>
              <a:ext cx="270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B1FBED4-145D-E940-9525-24D4A8276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819" y="5872766"/>
              <a:ext cx="270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A3B7FD7-3E6C-D940-852B-63713278F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819" y="6187703"/>
              <a:ext cx="270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45034F-373C-0D40-AA65-38B208BC5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819" y="6531228"/>
              <a:ext cx="270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992E9D-C119-604D-87C3-43FB3031B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3462" y="5421795"/>
              <a:ext cx="250595" cy="25059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B2A7B31-C146-0147-84AA-D1F5A1AE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6694" y="5758559"/>
              <a:ext cx="250595" cy="25059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D5B4B6-947C-0C40-8884-BC876942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8689" y="6113893"/>
              <a:ext cx="250595" cy="25059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B02B30E-19A4-EB49-9F9D-35E1DA09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8689" y="6427013"/>
              <a:ext cx="250595" cy="250595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3844B65-7A95-A04A-84C4-3C5F65A41CDA}"/>
                </a:ext>
              </a:extLst>
            </p:cNvPr>
            <p:cNvCxnSpPr>
              <a:cxnSpLocks/>
            </p:cNvCxnSpPr>
            <p:nvPr/>
          </p:nvCxnSpPr>
          <p:spPr>
            <a:xfrm>
              <a:off x="8522909" y="5919701"/>
              <a:ext cx="367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02806D7-4BA9-2A47-ACB7-0F5F5A41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70" b="14683"/>
            <a:stretch/>
          </p:blipFill>
          <p:spPr>
            <a:xfrm>
              <a:off x="8934856" y="5337320"/>
              <a:ext cx="1252159" cy="112516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82B199-CA8B-844B-BE27-9352F94C156E}"/>
                </a:ext>
              </a:extLst>
            </p:cNvPr>
            <p:cNvSpPr txBox="1"/>
            <p:nvPr/>
          </p:nvSpPr>
          <p:spPr>
            <a:xfrm>
              <a:off x="9117535" y="6462486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Merkle Tree</a:t>
              </a:r>
              <a:endParaRPr kumimoji="1" lang="ko-Kore-KR" altLang="en-US" sz="1050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06762E2-B829-8A4B-9E41-90AEEFD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570" y="5883856"/>
              <a:ext cx="367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62C9088-5A89-E944-86CD-8B7C7E0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4963" y="5652051"/>
              <a:ext cx="451334" cy="45133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8CC919-E09F-9249-9B17-4AD66BDDF64C}"/>
                </a:ext>
              </a:extLst>
            </p:cNvPr>
            <p:cNvSpPr txBox="1"/>
            <p:nvPr/>
          </p:nvSpPr>
          <p:spPr>
            <a:xfrm>
              <a:off x="10592083" y="6220127"/>
              <a:ext cx="118974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1 </a:t>
              </a:r>
              <a:r>
                <a:rPr kumimoji="1" lang="en-US" altLang="ko-KR" sz="1050" dirty="0"/>
                <a:t>verification</a:t>
              </a:r>
              <a:r>
                <a:rPr kumimoji="1" lang="en-US" altLang="ko-Kore-KR" sz="1050" dirty="0"/>
                <a:t> key</a:t>
              </a:r>
            </a:p>
            <a:p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=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public key</a:t>
              </a:r>
              <a:endParaRPr kumimoji="1" lang="ko-Kore-KR" altLang="en-US" sz="105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0CA1706-0330-D14D-8937-7DB8C8FBF43F}"/>
              </a:ext>
            </a:extLst>
          </p:cNvPr>
          <p:cNvSpPr txBox="1"/>
          <p:nvPr/>
        </p:nvSpPr>
        <p:spPr>
          <a:xfrm>
            <a:off x="262912" y="5350022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OTS</a:t>
            </a:r>
            <a:endParaRPr kumimoji="1" lang="ko-Kore-KR" altLang="en-US" sz="11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EDB69E-644B-4E45-8E6B-A69AC5CDE57D}"/>
              </a:ext>
            </a:extLst>
          </p:cNvPr>
          <p:cNvSpPr txBox="1"/>
          <p:nvPr/>
        </p:nvSpPr>
        <p:spPr>
          <a:xfrm>
            <a:off x="4551535" y="5346363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MTS</a:t>
            </a:r>
            <a:endParaRPr kumimoji="1" lang="ko-Kore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4305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en-US" altLang="ko-Kore-KR" dirty="0"/>
                  <a:t> (</a:t>
                </a:r>
                <a:r>
                  <a:rPr lang="en" altLang="ko-Kore-KR" dirty="0" err="1"/>
                  <a:t>Winternitz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Signature Scheme)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8" t="-655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2000" dirty="0"/>
                  <a:t>메시지에 따라 서로 다른 횟수의 </a:t>
                </a:r>
                <a:r>
                  <a:rPr kumimoji="1" lang="ko-KR" altLang="en-US" sz="2000" dirty="0" err="1"/>
                  <a:t>일방향</a:t>
                </a:r>
                <a:r>
                  <a:rPr kumimoji="1" lang="ko-KR" altLang="en-US" sz="2000" dirty="0"/>
                  <a:t> 함수를 서명에 적용</a:t>
                </a:r>
                <a:endParaRPr kumimoji="1" lang="en-US" altLang="ko-KR" sz="2000" dirty="0"/>
              </a:p>
              <a:p>
                <a:pPr lvl="1"/>
                <a:r>
                  <a:rPr kumimoji="1" lang="ko-KR" altLang="en-US" sz="1600" dirty="0"/>
                  <a:t>서명 크기 줄임</a:t>
                </a:r>
                <a:r>
                  <a:rPr kumimoji="1" lang="en-US" altLang="ko-KR" sz="1600" dirty="0"/>
                  <a:t>.</a:t>
                </a:r>
              </a:p>
              <a:p>
                <a:pPr marL="457200" lvl="1" indent="0">
                  <a:buNone/>
                </a:pPr>
                <a:endParaRPr kumimoji="1" lang="en-US" altLang="ko-KR" sz="1600" dirty="0"/>
              </a:p>
              <a:p>
                <a:pPr marL="457200" lvl="1" indent="0">
                  <a:buNone/>
                </a:pPr>
                <a:r>
                  <a:rPr kumimoji="1" lang="ko-KR" altLang="en-US" sz="1600" dirty="0"/>
                  <a:t>두개의 비트로 된 메시지를 서명한다는 경우 가정 </a:t>
                </a:r>
                <a:endParaRPr kumimoji="1" lang="en-US" altLang="ko-KR" sz="1200" dirty="0"/>
              </a:p>
              <a:p>
                <a:pPr marL="914400" lvl="2" indent="0">
                  <a:buNone/>
                </a:pPr>
                <a:r>
                  <a:rPr kumimoji="1" lang="ko-KR" altLang="en-US" sz="1200" dirty="0"/>
                  <a:t> </a:t>
                </a:r>
                <a:endParaRPr kumimoji="1" lang="en-US" altLang="ko-KR" sz="1200" dirty="0"/>
              </a:p>
              <a:p>
                <a:pPr marL="914400" lvl="2" indent="0">
                  <a:buNone/>
                </a:pPr>
                <a:r>
                  <a:rPr kumimoji="1" lang="en-US" altLang="ko-KR" sz="1400" b="1" dirty="0"/>
                  <a:t>00</a:t>
                </a:r>
                <a:r>
                  <a:rPr kumimoji="1" lang="ko-KR" altLang="en-US" sz="1400" b="1" dirty="0"/>
                  <a:t> </a:t>
                </a:r>
                <a:r>
                  <a:rPr kumimoji="1" lang="en-US" altLang="ko-KR" sz="1400" b="1" dirty="0"/>
                  <a:t>01</a:t>
                </a:r>
                <a:r>
                  <a:rPr kumimoji="1" lang="ko-KR" altLang="en-US" sz="1400" b="1" dirty="0"/>
                  <a:t> </a:t>
                </a:r>
                <a:r>
                  <a:rPr kumimoji="1" lang="en-US" altLang="ko-KR" sz="1400" b="1" dirty="0"/>
                  <a:t>10</a:t>
                </a:r>
                <a:r>
                  <a:rPr kumimoji="1" lang="ko-KR" altLang="en-US" sz="1400" b="1" dirty="0"/>
                  <a:t> </a:t>
                </a:r>
                <a:r>
                  <a:rPr kumimoji="1" lang="en-US" altLang="ko-KR" sz="1400" b="1" dirty="0"/>
                  <a:t>11</a:t>
                </a:r>
                <a:endParaRPr kumimoji="1" lang="en-US" altLang="ko-KR" sz="2400" b="1" dirty="0"/>
              </a:p>
              <a:p>
                <a:pPr marL="914400" lvl="2" indent="0">
                  <a:buNone/>
                </a:pPr>
                <a:endParaRPr kumimoji="1" lang="en-US" altLang="ko-KR" sz="1200" dirty="0"/>
              </a:p>
              <a:p>
                <a:pPr marL="914400" lvl="2" indent="0">
                  <a:buNone/>
                </a:pPr>
                <a:r>
                  <a:rPr kumimoji="1" lang="en-US" altLang="ko-KR" sz="1400" dirty="0"/>
                  <a:t>(1)</a:t>
                </a:r>
                <a:r>
                  <a:rPr kumimoji="1" lang="ko-KR" altLang="en-US" sz="1400" dirty="0"/>
                  <a:t> 서명자는 </a:t>
                </a:r>
                <a:r>
                  <a:rPr kumimoji="1" lang="en-US" altLang="ko-KR" sz="1400" dirty="0"/>
                  <a:t>2</a:t>
                </a:r>
                <a:r>
                  <a:rPr kumimoji="1" lang="ko-KR" altLang="en-US" sz="1400" dirty="0"/>
                  <a:t>개의 </a:t>
                </a:r>
                <a:r>
                  <a:rPr kumimoji="1" lang="ko-KR" altLang="en-US" sz="1400" dirty="0" err="1"/>
                  <a:t>난수</a:t>
                </a:r>
                <a:r>
                  <a:rPr kumimoji="1"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sz="1400" dirty="0"/>
                  <a:t>을 생성</a:t>
                </a:r>
                <a:endParaRPr kumimoji="1" lang="en-US" altLang="ko-KR" sz="1050" dirty="0"/>
              </a:p>
              <a:p>
                <a:pPr marL="1371600" lvl="3" indent="0">
                  <a:buNone/>
                </a:pPr>
                <a:r>
                  <a:rPr kumimoji="1" lang="en-US" altLang="ko-KR" sz="1400" dirty="0"/>
                  <a:t>ex)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 err="1"/>
                  <a:t>일방향</a:t>
                </a:r>
                <a:r>
                  <a:rPr kumimoji="1" lang="ko-KR" altLang="en-US" sz="1400" dirty="0"/>
                  <a:t> 함수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ko-KR" altLang="en-US" sz="1400" dirty="0" err="1"/>
                  <a:t>를</a:t>
                </a:r>
                <a:r>
                  <a:rPr kumimoji="1" lang="en-US" altLang="ko-KR" sz="1400" dirty="0"/>
                  <a:t> 3</a:t>
                </a:r>
                <a:r>
                  <a:rPr kumimoji="1" lang="ko-KR" altLang="en-US" sz="1400" dirty="0"/>
                  <a:t>번 적용</a:t>
                </a:r>
                <a:endParaRPr kumimoji="1" lang="en-US" altLang="ko-KR" sz="1400" dirty="0"/>
              </a:p>
              <a:p>
                <a:pPr marL="1371600" lvl="3" indent="0">
                  <a:buNone/>
                </a:pPr>
                <a:endParaRPr kumimoji="1" lang="en-US" altLang="ko-KR" sz="1400" dirty="0"/>
              </a:p>
              <a:p>
                <a:pPr marL="914400" lvl="2" indent="0">
                  <a:buNone/>
                </a:pPr>
                <a:r>
                  <a:rPr kumimoji="1" lang="en-US" altLang="ko-KR" sz="1400" dirty="0"/>
                  <a:t>(2)</a:t>
                </a:r>
                <a:r>
                  <a:rPr kumimoji="1"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) ,</m:t>
                    </m:r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R" altLang="en-US" sz="1400" dirty="0"/>
                  <a:t>을 연산</a:t>
                </a:r>
                <a:endParaRPr kumimoji="1" lang="en-US" altLang="ko-KR" sz="1400" dirty="0"/>
              </a:p>
              <a:p>
                <a:pPr marL="914400" lvl="2" indent="0">
                  <a:buNone/>
                </a:pPr>
                <a:endParaRPr kumimoji="1" lang="en-US" altLang="ko-KR" sz="1400" dirty="0"/>
              </a:p>
              <a:p>
                <a:pPr marL="914400" lvl="2" indent="0">
                  <a:buNone/>
                </a:pPr>
                <a:r>
                  <a:rPr kumimoji="1" lang="en-US" altLang="ko-KR" sz="1400" dirty="0"/>
                  <a:t>(3)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(2)</a:t>
                </a:r>
                <a:r>
                  <a:rPr kumimoji="1" lang="ko-KR" altLang="en-US" sz="1400" dirty="0"/>
                  <a:t>에서 생성된 공개키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sz="1400" dirty="0"/>
                  <a:t> 공개</a:t>
                </a:r>
                <a:endParaRPr kumimoji="1" lang="en-US" altLang="ko-KR" sz="1400" dirty="0"/>
              </a:p>
              <a:p>
                <a:pPr marL="914400" lvl="2" indent="0">
                  <a:buNone/>
                </a:pPr>
                <a:endParaRPr kumimoji="1" lang="en-US" altLang="ko-KR" sz="1400" dirty="0"/>
              </a:p>
              <a:p>
                <a:pPr marL="914400" lvl="2" indent="0">
                  <a:buNone/>
                </a:pPr>
                <a:r>
                  <a:rPr kumimoji="1" lang="en-US" altLang="ko-KR" sz="1400" dirty="0"/>
                  <a:t>(4)</a:t>
                </a:r>
                <a:r>
                  <a:rPr kumimoji="1" lang="ko-KR" altLang="en-US" sz="1400" dirty="0"/>
                  <a:t> 메시지 서명 방법</a:t>
                </a:r>
                <a:endParaRPr kumimoji="1" lang="en-US" altLang="ko-KR" sz="14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46" t="-1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03C87-AA41-D844-A626-50CB0BFCC3D0}"/>
                  </a:ext>
                </a:extLst>
              </p:cNvPr>
              <p:cNvSpPr txBox="1"/>
              <p:nvPr/>
            </p:nvSpPr>
            <p:spPr>
              <a:xfrm>
                <a:off x="1290918" y="5047987"/>
                <a:ext cx="5271248" cy="131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endParaRPr kumimoji="1" lang="en-US" altLang="ko-KR" sz="1400" dirty="0"/>
              </a:p>
              <a:p>
                <a:pPr lvl="2" algn="ctr"/>
                <a:r>
                  <a:rPr kumimoji="1" lang="ko-KR" altLang="en-US" sz="1400" dirty="0"/>
                  <a:t>        메시지가</a:t>
                </a:r>
                <a14:m>
                  <m:oMath xmlns:m="http://schemas.openxmlformats.org/officeDocument/2006/math">
                    <m:r>
                      <a:rPr kumimoji="1" lang="ko-KR" altLang="en-US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i="1" dirty="0">
                        <a:latin typeface="Cambria Math" panose="02040503050406030204" pitchFamily="18" charset="0"/>
                      </a:rPr>
                      <m:t>‘0’</m:t>
                    </m:r>
                  </m:oMath>
                </a14:m>
                <a:r>
                  <a:rPr kumimoji="1" lang="ko-KR" altLang="en-US" sz="1400" dirty="0"/>
                  <a:t>일 때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서명은 </a:t>
                </a: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ko-KR" sz="1400" dirty="0"/>
              </a:p>
              <a:p>
                <a:pPr lvl="2" algn="ctr"/>
                <a:r>
                  <a:rPr kumimoji="1" lang="ko-KR" altLang="en-US" sz="1400" dirty="0"/>
                  <a:t>        메시지가 </a:t>
                </a:r>
                <a14:m>
                  <m:oMath xmlns:m="http://schemas.openxmlformats.org/officeDocument/2006/math">
                    <m:r>
                      <a:rPr kumimoji="1" lang="en-US" altLang="ko-KR" sz="1400" i="1" dirty="0">
                        <a:latin typeface="Cambria Math" panose="02040503050406030204" pitchFamily="18" charset="0"/>
                      </a:rPr>
                      <m:t>‘1</m:t>
                    </m:r>
                  </m:oMath>
                </a14:m>
                <a:r>
                  <a:rPr kumimoji="1" lang="en-US" altLang="ko-KR" sz="1400" dirty="0"/>
                  <a:t>’</a:t>
                </a:r>
                <a:r>
                  <a:rPr kumimoji="1" lang="ko-KR" altLang="en-US" sz="1400" dirty="0"/>
                  <a:t>일 때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서명은 </a:t>
                </a: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ko-KR" sz="1400" dirty="0"/>
              </a:p>
              <a:p>
                <a:pPr lvl="2" algn="ctr"/>
                <a:r>
                  <a:rPr kumimoji="1" lang="ko-KR" altLang="en-US" sz="1400" dirty="0"/>
                  <a:t>        메시지가 </a:t>
                </a:r>
                <a14:m>
                  <m:oMath xmlns:m="http://schemas.openxmlformats.org/officeDocument/2006/math">
                    <m:r>
                      <a:rPr kumimoji="1" lang="en-US" altLang="ko-KR" sz="1400" i="1" dirty="0">
                        <a:latin typeface="Cambria Math" panose="02040503050406030204" pitchFamily="18" charset="0"/>
                      </a:rPr>
                      <m:t>‘2’</m:t>
                    </m:r>
                  </m:oMath>
                </a14:m>
                <a:r>
                  <a:rPr kumimoji="1" lang="ko-KR" altLang="en-US" sz="1400" dirty="0"/>
                  <a:t>일 때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서명은 </a:t>
                </a: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ko-KR" sz="1600" dirty="0"/>
              </a:p>
              <a:p>
                <a:pPr lvl="2" algn="ctr"/>
                <a:r>
                  <a:rPr kumimoji="1" lang="ko-KR" altLang="en-US" sz="1400" dirty="0"/>
                  <a:t>        메시지가 </a:t>
                </a:r>
                <a14:m>
                  <m:oMath xmlns:m="http://schemas.openxmlformats.org/officeDocument/2006/math">
                    <m:r>
                      <a:rPr kumimoji="1" lang="en-US" altLang="ko-KR" sz="1400" i="1" dirty="0">
                        <a:latin typeface="Cambria Math" panose="02040503050406030204" pitchFamily="18" charset="0"/>
                      </a:rPr>
                      <m:t>‘3’</m:t>
                    </m:r>
                  </m:oMath>
                </a14:m>
                <a:r>
                  <a:rPr kumimoji="1" lang="ko-KR" altLang="en-US" sz="1400" dirty="0"/>
                  <a:t>일 때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서명은 </a:t>
                </a: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),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03C87-AA41-D844-A626-50CB0BFCC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047987"/>
                <a:ext cx="5271248" cy="1314975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75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en-US" altLang="ko-Kore-KR" dirty="0"/>
                  <a:t> (</a:t>
                </a:r>
                <a:r>
                  <a:rPr lang="en" altLang="ko-Kore-KR" dirty="0" err="1"/>
                  <a:t>Winternitz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Signature Scheme)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8" t="-655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877A968-1A0E-2441-95F6-D58E19269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596DD1-6751-EB46-9BA6-0CE96B7B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14" y="1488126"/>
            <a:ext cx="7946372" cy="42173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305788-DFF1-5E41-863B-302D774D93F7}"/>
              </a:ext>
            </a:extLst>
          </p:cNvPr>
          <p:cNvSpPr/>
          <p:nvPr/>
        </p:nvSpPr>
        <p:spPr>
          <a:xfrm>
            <a:off x="7308485" y="6527142"/>
            <a:ext cx="44715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Roboto" panose="02000000000000000000" pitchFamily="2" charset="0"/>
              </a:rPr>
              <a:t>A novel </a:t>
            </a:r>
            <a:r>
              <a:rPr lang="en" altLang="ko-Kore-KR" sz="1000" dirty="0" err="1">
                <a:latin typeface="Roboto" panose="02000000000000000000" pitchFamily="2" charset="0"/>
              </a:rPr>
              <a:t>cryptoprocessor</a:t>
            </a:r>
            <a:r>
              <a:rPr lang="en" altLang="ko-Kore-KR" sz="1000" dirty="0">
                <a:latin typeface="Roboto" panose="02000000000000000000" pitchFamily="2" charset="0"/>
              </a:rPr>
              <a:t> architecture for chained Merkle signature scheme</a:t>
            </a:r>
          </a:p>
        </p:txBody>
      </p:sp>
    </p:spTree>
    <p:extLst>
      <p:ext uri="{BB962C8B-B14F-4D97-AF65-F5344CB8AC3E}">
        <p14:creationId xmlns:p14="http://schemas.microsoft.com/office/powerpoint/2010/main" val="178961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en-US" altLang="ko-Kore-KR" dirty="0"/>
                  <a:t>+ (</a:t>
                </a:r>
                <a:r>
                  <a:rPr lang="en" altLang="ko-Kore-KR" dirty="0" err="1"/>
                  <a:t>Winternitz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Signature Scheme Plus)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8" t="-655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ko-Kore-KR" altLang="en-US" sz="2000" dirty="0"/>
                  <a:t>와</a:t>
                </a:r>
                <a:r>
                  <a:rPr kumimoji="1" lang="ko-KR" altLang="en-US" sz="2000" dirty="0"/>
                  <a:t> 다르게</a:t>
                </a:r>
                <a:r>
                  <a:rPr kumimoji="1" lang="en-US" altLang="ko-KR" sz="2000" dirty="0"/>
                  <a:t> </a:t>
                </a:r>
                <a:r>
                  <a:rPr kumimoji="1" lang="ko-KR" altLang="en-US" sz="2000" dirty="0"/>
                  <a:t>제</a:t>
                </a:r>
                <a:r>
                  <a:rPr kumimoji="1" lang="en-US" altLang="ko-KR" sz="2000" dirty="0"/>
                  <a:t>2</a:t>
                </a:r>
                <a:r>
                  <a:rPr kumimoji="1" lang="ko-KR" altLang="en-US" sz="2000" dirty="0"/>
                  <a:t>역상에 대해 안전함</a:t>
                </a:r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r>
                  <a:rPr kumimoji="1" lang="ko-KR" altLang="en-US" sz="2000" dirty="0"/>
                  <a:t>기존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function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chain</a:t>
                </a:r>
              </a:p>
              <a:p>
                <a:pPr lvl="1"/>
                <a:endParaRPr kumimoji="1" lang="en-US" altLang="ko-KR" sz="800" dirty="0"/>
              </a:p>
              <a:p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 marL="0" indent="0">
                  <a:buNone/>
                </a:pPr>
                <a:endParaRPr kumimoji="1" lang="en-US" altLang="ko-KR" sz="2000" dirty="0"/>
              </a:p>
              <a:p>
                <a:pPr lvl="1"/>
                <a:r>
                  <a:rPr kumimoji="1" lang="ko-KR" altLang="en-US" sz="1600" dirty="0"/>
                  <a:t>안전성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충돌 저항성</a:t>
                </a:r>
                <a:r>
                  <a:rPr kumimoji="1" lang="en-US" altLang="ko-KR" sz="1600" dirty="0"/>
                  <a:t>(Collision resistance) </a:t>
                </a:r>
                <a:r>
                  <a:rPr kumimoji="1" lang="ko-KR" altLang="en-US" sz="1600" dirty="0"/>
                  <a:t>계열의 </a:t>
                </a:r>
                <a:r>
                  <a:rPr kumimoji="1" lang="en-US" altLang="ko-KR" sz="1600" dirty="0"/>
                  <a:t>undetectable</a:t>
                </a:r>
                <a:r>
                  <a:rPr kumimoji="1" lang="ko-KR" altLang="en-US" sz="1600" dirty="0"/>
                  <a:t> </a:t>
                </a:r>
                <a:r>
                  <a:rPr kumimoji="1" lang="ko-KR" altLang="en-US" sz="1600" dirty="0" err="1"/>
                  <a:t>일방향성</a:t>
                </a:r>
                <a:r>
                  <a:rPr kumimoji="1" lang="ko-KR" altLang="en-US" sz="1600" dirty="0"/>
                  <a:t> 함수에 기반</a:t>
                </a:r>
                <a:endParaRPr kumimoji="1" lang="en-US" altLang="ko-KR" sz="1600" dirty="0"/>
              </a:p>
              <a:p>
                <a:pPr lvl="1"/>
                <a:r>
                  <a:rPr kumimoji="1" lang="en-US" altLang="ko-KR" sz="1600" dirty="0"/>
                  <a:t>c : chain , h : hash function</a:t>
                </a:r>
              </a:p>
              <a:p>
                <a:pPr lvl="1"/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𝑂𝑇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function chain</a:t>
                </a:r>
              </a:p>
              <a:p>
                <a:pPr lvl="1"/>
                <a:endParaRPr kumimoji="1" lang="en-US" altLang="ko-KR" sz="1600" dirty="0"/>
              </a:p>
              <a:p>
                <a:pPr lvl="1"/>
                <a:endParaRPr kumimoji="1" lang="en-US" altLang="ko-KR" sz="1600" dirty="0"/>
              </a:p>
              <a:p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46" t="-1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92CC99-F83A-A848-A89A-83BA29ED803E}"/>
                  </a:ext>
                </a:extLst>
              </p:cNvPr>
              <p:cNvSpPr txBox="1"/>
              <p:nvPr/>
            </p:nvSpPr>
            <p:spPr>
              <a:xfrm>
                <a:off x="2782349" y="2588819"/>
                <a:ext cx="7901608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  , 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92CC99-F83A-A848-A89A-83BA29ED8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349" y="2588819"/>
                <a:ext cx="7901608" cy="414537"/>
              </a:xfrm>
              <a:prstGeom prst="rect">
                <a:avLst/>
              </a:prstGeom>
              <a:blipFill>
                <a:blip r:embed="rId4"/>
                <a:stretch>
                  <a:fillRect l="-641"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D1973D-EFD2-8B4B-95B0-431EAB2E3167}"/>
              </a:ext>
            </a:extLst>
          </p:cNvPr>
          <p:cNvGrpSpPr/>
          <p:nvPr/>
        </p:nvGrpSpPr>
        <p:grpSpPr>
          <a:xfrm>
            <a:off x="5128592" y="2067609"/>
            <a:ext cx="2400563" cy="1456956"/>
            <a:chOff x="5148470" y="2593788"/>
            <a:chExt cx="2400563" cy="14569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F335A0-4BFB-044A-8990-3AFA2686F88A}"/>
                </a:ext>
              </a:extLst>
            </p:cNvPr>
            <p:cNvSpPr/>
            <p:nvPr/>
          </p:nvSpPr>
          <p:spPr>
            <a:xfrm>
              <a:off x="5804452" y="3145735"/>
              <a:ext cx="1262270" cy="41453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D3F359F5-4726-BF4B-A0E2-24BD6F894797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 rot="5400000" flipH="1" flipV="1">
              <a:off x="6326358" y="2887684"/>
              <a:ext cx="367281" cy="1488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D816B8-50A4-6748-8BA7-0D5F9C889A45}"/>
                    </a:ext>
                  </a:extLst>
                </p:cNvPr>
                <p:cNvSpPr txBox="1"/>
                <p:nvPr/>
              </p:nvSpPr>
              <p:spPr>
                <a:xfrm>
                  <a:off x="6584410" y="2593788"/>
                  <a:ext cx="96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kumimoji="1" lang="en-US" altLang="ko-Kore-KR" dirty="0"/>
                    <a:t> </a:t>
                  </a:r>
                  <a:r>
                    <a:rPr kumimoji="1" lang="ko-Kore-KR" altLang="en-US" dirty="0"/>
                    <a:t>개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D816B8-50A4-6748-8BA7-0D5F9C889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410" y="2593788"/>
                  <a:ext cx="96462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5195" b="-2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3D0E43A6-8AC7-8844-B20D-1E2C7091D091}"/>
                </a:ext>
              </a:extLst>
            </p:cNvPr>
            <p:cNvSpPr/>
            <p:nvPr/>
          </p:nvSpPr>
          <p:spPr>
            <a:xfrm>
              <a:off x="5148470" y="3071191"/>
              <a:ext cx="1987826" cy="586409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0D456642-28DB-9745-B2AA-B4D3BB7CA065}"/>
                </a:ext>
              </a:extLst>
            </p:cNvPr>
            <p:cNvCxnSpPr>
              <a:stCxn id="11" idx="2"/>
            </p:cNvCxnSpPr>
            <p:nvPr/>
          </p:nvCxnSpPr>
          <p:spPr>
            <a:xfrm rot="16200000" flipH="1">
              <a:off x="6194564" y="3605419"/>
              <a:ext cx="188843" cy="2932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F0A4F6-FB5A-2941-B2C8-EA69F5B96F59}"/>
                    </a:ext>
                  </a:extLst>
                </p:cNvPr>
                <p:cNvSpPr txBox="1"/>
                <p:nvPr/>
              </p:nvSpPr>
              <p:spPr>
                <a:xfrm>
                  <a:off x="6459232" y="3681412"/>
                  <a:ext cx="5478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ko-KR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ko-Kore-KR" altLang="en-US" dirty="0"/>
                    <a:t>개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F0A4F6-FB5A-2941-B2C8-EA69F5B96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232" y="3681412"/>
                  <a:ext cx="54784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r="-6667" b="-2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3B0D2F-10D8-864E-A96E-10C429339282}"/>
                  </a:ext>
                </a:extLst>
              </p:cNvPr>
              <p:cNvSpPr txBox="1"/>
              <p:nvPr/>
            </p:nvSpPr>
            <p:spPr>
              <a:xfrm>
                <a:off x="2464905" y="5066976"/>
                <a:ext cx="7901608" cy="312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 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 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 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 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ore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kumimoji="1" lang="en-US" altLang="ko-Kore-KR" b="0" i="0" dirty="0">
                    <a:latin typeface="Cambria Math" panose="02040503050406030204" pitchFamily="18" charset="0"/>
                  </a:rPr>
                </a:br>
                <a:endParaRPr kumimoji="1" lang="ko-Kore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3B0D2F-10D8-864E-A96E-10C42933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05" y="5066976"/>
                <a:ext cx="7901608" cy="312714"/>
              </a:xfrm>
              <a:prstGeom prst="rect">
                <a:avLst/>
              </a:prstGeom>
              <a:blipFill>
                <a:blip r:embed="rId7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B3F19D-7D48-8E49-8A96-FF8772958244}"/>
              </a:ext>
            </a:extLst>
          </p:cNvPr>
          <p:cNvSpPr/>
          <p:nvPr/>
        </p:nvSpPr>
        <p:spPr>
          <a:xfrm>
            <a:off x="6987195" y="5045583"/>
            <a:ext cx="2846233" cy="41453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BB14122D-78F3-214A-B55E-8B1E364DB2A3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8163372" y="4773642"/>
            <a:ext cx="367281" cy="148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E28CA2-BF71-6649-A22D-6D058E6A196E}"/>
                  </a:ext>
                </a:extLst>
              </p:cNvPr>
              <p:cNvSpPr txBox="1"/>
              <p:nvPr/>
            </p:nvSpPr>
            <p:spPr>
              <a:xfrm>
                <a:off x="8421424" y="4479746"/>
                <a:ext cx="96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ore-KR" altLang="en-US" dirty="0"/>
                  <a:t>개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E28CA2-BF71-6649-A22D-6D058E6A1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424" y="4479746"/>
                <a:ext cx="964623" cy="369332"/>
              </a:xfrm>
              <a:prstGeom prst="rect">
                <a:avLst/>
              </a:prstGeom>
              <a:blipFill>
                <a:blip r:embed="rId8"/>
                <a:stretch>
                  <a:fillRect t="-6667" r="-3846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8773150-1853-BC4B-9DAA-2456E1404030}"/>
              </a:ext>
            </a:extLst>
          </p:cNvPr>
          <p:cNvSpPr/>
          <p:nvPr/>
        </p:nvSpPr>
        <p:spPr>
          <a:xfrm>
            <a:off x="5864362" y="4969035"/>
            <a:ext cx="4056151" cy="58640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7B230993-5009-4D4B-93B5-4F1DBB02AC78}"/>
              </a:ext>
            </a:extLst>
          </p:cNvPr>
          <p:cNvCxnSpPr/>
          <p:nvPr/>
        </p:nvCxnSpPr>
        <p:spPr>
          <a:xfrm rot="16200000" flipH="1">
            <a:off x="6805820" y="5506628"/>
            <a:ext cx="188843" cy="2932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498207-E2BD-974E-A44E-87234F2B4E10}"/>
                  </a:ext>
                </a:extLst>
              </p:cNvPr>
              <p:cNvSpPr txBox="1"/>
              <p:nvPr/>
            </p:nvSpPr>
            <p:spPr>
              <a:xfrm>
                <a:off x="7073842" y="5576837"/>
                <a:ext cx="547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/>
                  <a:t>개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498207-E2BD-974E-A44E-87234F2B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42" y="5576837"/>
                <a:ext cx="547842" cy="369332"/>
              </a:xfrm>
              <a:prstGeom prst="rect">
                <a:avLst/>
              </a:prstGeom>
              <a:blipFill>
                <a:blip r:embed="rId9"/>
                <a:stretch>
                  <a:fillRect t="-10000" r="-9091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67D88C9A-C5B4-F646-A204-0DC16C9CC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5643" y="1353797"/>
            <a:ext cx="1803915" cy="335946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5D9ED0-FCF9-2541-9DD6-7C9AC828E07C}"/>
              </a:ext>
            </a:extLst>
          </p:cNvPr>
          <p:cNvSpPr/>
          <p:nvPr/>
        </p:nvSpPr>
        <p:spPr>
          <a:xfrm>
            <a:off x="10525328" y="3428423"/>
            <a:ext cx="233463" cy="88575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145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𝑊𝑂𝑇𝑆</m:t>
                    </m:r>
                  </m:oMath>
                </a14:m>
                <a:r>
                  <a:rPr kumimoji="1" lang="en-US" altLang="ko-Kore-KR" dirty="0"/>
                  <a:t>+ (</a:t>
                </a:r>
                <a:r>
                  <a:rPr lang="en" altLang="ko-Kore-KR" dirty="0" err="1"/>
                  <a:t>Winternitz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Signature Scheme Plus)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3F219CC-32AD-044F-84AE-0B176F85A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8" t="-6557" b="-180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endParaRPr kumimoji="1" lang="en-US" altLang="ko-KR" sz="800" dirty="0"/>
          </a:p>
          <a:p>
            <a:endParaRPr lang="en" altLang="ko-Kore-KR" sz="2000" dirty="0"/>
          </a:p>
          <a:p>
            <a:endParaRPr kumimoji="1" lang="en-US" altLang="ko-KR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82FDF32-A96E-994F-A105-5189EDAD1E1E}"/>
              </a:ext>
            </a:extLst>
          </p:cNvPr>
          <p:cNvGrpSpPr/>
          <p:nvPr/>
        </p:nvGrpSpPr>
        <p:grpSpPr>
          <a:xfrm>
            <a:off x="271314" y="1351462"/>
            <a:ext cx="5595096" cy="2921585"/>
            <a:chOff x="1247890" y="1351463"/>
            <a:chExt cx="9709593" cy="32097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8F69C3-0B8D-7044-BC93-7EC2DFCC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354" y="1428675"/>
              <a:ext cx="2735482" cy="31325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E43D31-5580-1C49-BD0F-6E15DDB9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7388" y="1351463"/>
              <a:ext cx="2735482" cy="32097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D5D118-0BD2-CD45-B951-04BA5F7D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5938" y="1423814"/>
              <a:ext cx="2735481" cy="313742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2B0910-8445-4744-8827-05D7EB1B58E4}"/>
                </a:ext>
              </a:extLst>
            </p:cNvPr>
            <p:cNvSpPr/>
            <p:nvPr/>
          </p:nvSpPr>
          <p:spPr>
            <a:xfrm>
              <a:off x="1247890" y="2226833"/>
              <a:ext cx="9709593" cy="3550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2EA896D-47D5-4140-AE4B-633B25D79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07" y="4721766"/>
            <a:ext cx="3768428" cy="47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94B91C-F8E6-0441-A977-657A7B4F1F30}"/>
                  </a:ext>
                </a:extLst>
              </p:cNvPr>
              <p:cNvSpPr txBox="1"/>
              <p:nvPr/>
            </p:nvSpPr>
            <p:spPr>
              <a:xfrm>
                <a:off x="271314" y="5904458"/>
                <a:ext cx="43621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ore-KR" sz="1200" dirty="0"/>
                  <a:t> : {4</a:t>
                </a:r>
                <a:r>
                  <a:rPr kumimoji="1" lang="en-US" altLang="ko-KR" sz="1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200" dirty="0"/>
                  <a:t>, </a:t>
                </a:r>
                <a:r>
                  <a:rPr kumimoji="1" lang="en-US" altLang="ko-Kore-KR" sz="1200" b="1" dirty="0"/>
                  <a:t>16</a:t>
                </a:r>
                <a:r>
                  <a:rPr kumimoji="1" lang="en-US" altLang="ko-KR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200" dirty="0"/>
                  <a:t>}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 sz="1200" dirty="0"/>
                  <a:t> : </a:t>
                </a:r>
                <a:r>
                  <a:rPr lang="en" altLang="ko-Kore-KR" sz="1200" dirty="0"/>
                  <a:t>messages of binary length</a:t>
                </a:r>
              </a:p>
              <a:p>
                <a14:m>
                  <m:oMath xmlns:m="http://schemas.openxmlformats.org/officeDocument/2006/math">
                    <m:r>
                      <a:rPr lang="en" altLang="ko-Kore-KR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" altLang="ko-Kore-KR" sz="1200" dirty="0"/>
                  <a:t>: WOTS+ </a:t>
                </a:r>
                <a:r>
                  <a:rPr lang="ko-KR" altLang="en-US" sz="1200" dirty="0"/>
                  <a:t>개인 키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공개 키 및 서명의 </a:t>
                </a:r>
                <a:r>
                  <a:rPr lang="en" altLang="ko-Kore-KR" sz="1200" dirty="0"/>
                  <a:t>n</a:t>
                </a:r>
                <a:r>
                  <a:rPr lang="ko-KR" altLang="en-US" sz="1200" dirty="0"/>
                  <a:t>바이트 문자열 요소 수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94B91C-F8E6-0441-A977-657A7B4F1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14" y="5904458"/>
                <a:ext cx="4362156" cy="646331"/>
              </a:xfrm>
              <a:prstGeom prst="rect">
                <a:avLst/>
              </a:prstGeom>
              <a:blipFill>
                <a:blip r:embed="rId7"/>
                <a:stretch>
                  <a:fillRect t="-1961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8B05A27C-0C9E-3241-AE1E-7F5D5F1B2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14" y="5275255"/>
            <a:ext cx="2564720" cy="2616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0BE3D9-37A8-DF4E-956E-141138C92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3262" y="1677967"/>
            <a:ext cx="2305601" cy="5993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305A12-737E-B84C-94BB-0DD3191C9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1752" y="3252907"/>
            <a:ext cx="3768428" cy="35034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E54A5-4726-0141-B29F-B6FD1FA9E8DB}"/>
              </a:ext>
            </a:extLst>
          </p:cNvPr>
          <p:cNvSpPr/>
          <p:nvPr/>
        </p:nvSpPr>
        <p:spPr>
          <a:xfrm>
            <a:off x="7856255" y="4572000"/>
            <a:ext cx="2052608" cy="137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B5AF6F-F60A-9143-8121-18FF45E9C235}"/>
              </a:ext>
            </a:extLst>
          </p:cNvPr>
          <p:cNvSpPr/>
          <p:nvPr/>
        </p:nvSpPr>
        <p:spPr>
          <a:xfrm>
            <a:off x="231905" y="5310633"/>
            <a:ext cx="2604129" cy="226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49D678-8834-D740-8FFA-F32215ABF4CB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2836034" y="4640640"/>
            <a:ext cx="5020221" cy="78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C4E104-A86F-734B-9203-67F5CFB1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7" y="1418290"/>
            <a:ext cx="6187645" cy="2951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34B010-545B-974B-B361-AD13ABB2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2" y="4743822"/>
            <a:ext cx="5851478" cy="291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C14668-890A-5E43-B1C4-0C3E507B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92" y="1418290"/>
            <a:ext cx="4398932" cy="29511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85F198-C62D-EE4A-AD2F-B928D4CE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22" y="5542197"/>
            <a:ext cx="6235700" cy="266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2E909-EE50-814C-A418-C869227E6058}"/>
              </a:ext>
            </a:extLst>
          </p:cNvPr>
          <p:cNvSpPr/>
          <p:nvPr/>
        </p:nvSpPr>
        <p:spPr>
          <a:xfrm>
            <a:off x="8584263" y="5439565"/>
            <a:ext cx="191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SIG = (i, σ, Auth)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218E9A-333F-7B4F-8F8F-B9DE5B4D25DB}"/>
              </a:ext>
            </a:extLst>
          </p:cNvPr>
          <p:cNvSpPr/>
          <p:nvPr/>
        </p:nvSpPr>
        <p:spPr>
          <a:xfrm>
            <a:off x="7518509" y="5808897"/>
            <a:ext cx="4428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 err="1"/>
              <a:t>i</a:t>
            </a:r>
            <a:r>
              <a:rPr lang="en-US" altLang="ko-Kore-KR" sz="1200" dirty="0"/>
              <a:t> : index</a:t>
            </a:r>
          </a:p>
          <a:p>
            <a:r>
              <a:rPr lang="en-US" altLang="ko-Kore-KR" sz="1200" dirty="0"/>
              <a:t> </a:t>
            </a:r>
            <a:r>
              <a:rPr lang="ko-Kore-KR" altLang="en-US" sz="1200" dirty="0"/>
              <a:t>σ</a:t>
            </a:r>
            <a:r>
              <a:rPr lang="en-US" altLang="ko-Kore-KR" sz="1200" dirty="0"/>
              <a:t> : </a:t>
            </a:r>
            <a:r>
              <a:rPr lang="ko-KR" altLang="en-US" sz="1200" dirty="0"/>
              <a:t>서명</a:t>
            </a:r>
            <a:endParaRPr lang="en-US" altLang="ko-Kore-KR" sz="1200" dirty="0"/>
          </a:p>
          <a:p>
            <a:r>
              <a:rPr lang="ko-Kore-KR" altLang="en-US" sz="1200" dirty="0"/>
              <a:t>Auth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leaf-node</a:t>
            </a:r>
            <a:r>
              <a:rPr lang="ko-KR" altLang="en-US" sz="1200" dirty="0"/>
              <a:t> </a:t>
            </a:r>
            <a:r>
              <a:rPr lang="en-US" altLang="ko-KR" sz="1200" dirty="0"/>
              <a:t>0,i</a:t>
            </a:r>
            <a:r>
              <a:rPr lang="ko-KR" altLang="en-US" sz="1200" dirty="0"/>
              <a:t>에 대한 인증 경로</a:t>
            </a:r>
            <a:r>
              <a:rPr lang="ko-Kore-KR" altLang="en-US" sz="1200" dirty="0"/>
              <a:t> </a:t>
            </a:r>
            <a:r>
              <a:rPr lang="ko-KR" altLang="en-US" sz="1200" dirty="0"/>
              <a:t> </a:t>
            </a:r>
            <a:r>
              <a:rPr lang="ko-Kore-KR" altLang="en-US" sz="1200" dirty="0"/>
              <a:t>= (Auth0, . . . , AuthH−1)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14680F-3AC5-C14C-B03B-FEA9ECD6C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608" y="4453053"/>
            <a:ext cx="4786989" cy="8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5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AAF3F-A5B8-D84E-942F-3A4F5D821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4" t="1620" r="13015" b="3114"/>
          <a:stretch/>
        </p:blipFill>
        <p:spPr>
          <a:xfrm rot="5400000">
            <a:off x="1658929" y="381681"/>
            <a:ext cx="2801426" cy="4955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D848BF-28F7-3F4F-B35C-891ED28B1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" t="437" r="13813" b="4769"/>
          <a:stretch/>
        </p:blipFill>
        <p:spPr>
          <a:xfrm rot="5400000">
            <a:off x="7654922" y="182651"/>
            <a:ext cx="2896987" cy="5353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FE7CC-74AE-1C47-B28D-23F8BE7D3B36}"/>
              </a:ext>
            </a:extLst>
          </p:cNvPr>
          <p:cNvSpPr/>
          <p:nvPr/>
        </p:nvSpPr>
        <p:spPr>
          <a:xfrm>
            <a:off x="8795422" y="6540547"/>
            <a:ext cx="32079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/>
              <a:t>https://uspto.report/patent/app/20190319800#D00000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3E5034-B90D-AD4A-8BBF-77BA1347242C}"/>
              </a:ext>
            </a:extLst>
          </p:cNvPr>
          <p:cNvSpPr/>
          <p:nvPr/>
        </p:nvSpPr>
        <p:spPr>
          <a:xfrm>
            <a:off x="7463967" y="1057113"/>
            <a:ext cx="281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Inter"/>
              </a:rPr>
              <a:t>검증 할 때</a:t>
            </a:r>
            <a:r>
              <a:rPr lang="en-US" altLang="ko-KR" dirty="0">
                <a:solidFill>
                  <a:srgbClr val="333333"/>
                </a:solidFill>
                <a:latin typeface="Inter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Inter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Inter"/>
              </a:rPr>
              <a:t>머클</a:t>
            </a:r>
            <a:r>
              <a:rPr lang="ko-KR" altLang="en-US" dirty="0">
                <a:solidFill>
                  <a:srgbClr val="333333"/>
                </a:solidFill>
                <a:latin typeface="Inter"/>
              </a:rPr>
              <a:t> 트리 구조</a:t>
            </a:r>
            <a:endParaRPr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DA67A1-7070-A345-BE9C-413D509421D9}"/>
              </a:ext>
            </a:extLst>
          </p:cNvPr>
          <p:cNvSpPr/>
          <p:nvPr/>
        </p:nvSpPr>
        <p:spPr>
          <a:xfrm>
            <a:off x="1561049" y="1161572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333333"/>
                </a:solidFill>
                <a:latin typeface="Inter"/>
              </a:rPr>
              <a:t>XMSS</a:t>
            </a:r>
            <a:r>
              <a:rPr lang="ko-KR" altLang="en-US" dirty="0">
                <a:solidFill>
                  <a:srgbClr val="333333"/>
                </a:solidFill>
                <a:latin typeface="Inter"/>
              </a:rPr>
              <a:t> 서명  </a:t>
            </a:r>
            <a:r>
              <a:rPr lang="ko-KR" altLang="en-US" dirty="0" err="1">
                <a:solidFill>
                  <a:srgbClr val="333333"/>
                </a:solidFill>
                <a:latin typeface="Inter"/>
              </a:rPr>
              <a:t>머클</a:t>
            </a:r>
            <a:r>
              <a:rPr lang="ko-KR" altLang="en-US" dirty="0">
                <a:solidFill>
                  <a:srgbClr val="333333"/>
                </a:solidFill>
                <a:latin typeface="Inter"/>
              </a:rPr>
              <a:t> 트리 구조 </a:t>
            </a:r>
            <a:endParaRPr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6AC732-620C-E943-98E6-1A761AD3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462" y="4448889"/>
            <a:ext cx="2337538" cy="2214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2AF399-A94B-D946-B8B4-171BC58A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20" y="5181423"/>
            <a:ext cx="2730774" cy="1359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9D73E9-7188-F648-AE4C-780F5581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918" y="5002465"/>
            <a:ext cx="2454433" cy="1010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5DF795-6739-164B-A2EF-8040C2967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916" y="5055295"/>
            <a:ext cx="2909085" cy="10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XMSS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23328-96F5-3843-9550-93725E383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7" t="3239" r="56891" b="5880"/>
          <a:stretch/>
        </p:blipFill>
        <p:spPr>
          <a:xfrm rot="5400000">
            <a:off x="7109679" y="-504208"/>
            <a:ext cx="2046601" cy="7567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259C6-4E5D-3C45-8ABD-54571AA79C2E}"/>
              </a:ext>
            </a:extLst>
          </p:cNvPr>
          <p:cNvSpPr/>
          <p:nvPr/>
        </p:nvSpPr>
        <p:spPr>
          <a:xfrm>
            <a:off x="8795422" y="6540547"/>
            <a:ext cx="32079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/>
              <a:t>https://uspto.report/patent/app/20190319800#D00000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6F47A-499D-EF42-AD8B-447A7DAE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2" y="2031872"/>
            <a:ext cx="3958648" cy="2666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39AE6D-6349-4845-9A91-7D281C075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99" t="42210" r="40253" b="40266"/>
          <a:stretch/>
        </p:blipFill>
        <p:spPr>
          <a:xfrm rot="5400000">
            <a:off x="7505846" y="906802"/>
            <a:ext cx="904670" cy="14591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6D8774-8313-5D4C-B4EB-69A9815B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918" y="1137538"/>
            <a:ext cx="2057043" cy="10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486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59BE38DA-6693-6547-92F8-B2D3784AE766}" vid="{20AB3F3D-FF2F-A448-942C-2F5F05C0C019}"/>
    </a:ext>
  </a:extLst>
</a:theme>
</file>

<file path=ppt/theme/theme2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59BE38DA-6693-6547-92F8-B2D3784AE766}" vid="{E2F685EE-6539-D542-A9E2-E765BFB7F4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제목 테마</Template>
  <TotalTime>6385</TotalTime>
  <Words>585</Words>
  <Application>Microsoft Macintosh PowerPoint</Application>
  <PresentationFormat>와이드스크린</PresentationFormat>
  <Paragraphs>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Inter</vt:lpstr>
      <vt:lpstr>맑은 고딕</vt:lpstr>
      <vt:lpstr>Arial</vt:lpstr>
      <vt:lpstr>Cambria Math</vt:lpstr>
      <vt:lpstr>Roboto</vt:lpstr>
      <vt:lpstr>제목 테마</vt:lpstr>
      <vt:lpstr>CryptoCraft 테마</vt:lpstr>
      <vt:lpstr>XMSS</vt:lpstr>
      <vt:lpstr>XMSS(eXtended Merkle Signature Scheme)</vt:lpstr>
      <vt:lpstr>WOTS (Winternitz Signature Scheme)</vt:lpstr>
      <vt:lpstr>WOTS (Winternitz Signature Scheme)</vt:lpstr>
      <vt:lpstr>WOTS+ (Winternitz Signature Scheme Plus)</vt:lpstr>
      <vt:lpstr>WOTS+ (Winternitz Signature Scheme Plus)</vt:lpstr>
      <vt:lpstr>XMSS</vt:lpstr>
      <vt:lpstr>XMSS</vt:lpstr>
      <vt:lpstr>XMSS</vt:lpstr>
      <vt:lpstr>XMSS</vt:lpstr>
      <vt:lpstr>XMSS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XMSS</dc:title>
  <dc:creator>심민주</dc:creator>
  <cp:lastModifiedBy>심민주</cp:lastModifiedBy>
  <cp:revision>4</cp:revision>
  <dcterms:created xsi:type="dcterms:W3CDTF">2021-12-28T12:28:51Z</dcterms:created>
  <dcterms:modified xsi:type="dcterms:W3CDTF">2022-01-02T15:14:20Z</dcterms:modified>
</cp:coreProperties>
</file>